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1392" y="-1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gle/uyWMzLn3662odM2y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135" y="646111"/>
            <a:ext cx="66874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 b="1">
                <a:solidFill>
                  <a:srgbClr val="282850"/>
                </a:solidFill>
                <a:latin typeface="Yu Gothic"/>
              </a:defRPr>
            </a:pPr>
            <a:r>
              <a:rPr dirty="0" err="1">
                <a:solidFill>
                  <a:schemeClr val="accent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実践に活かす、パーソナルリカバリーのためのフォーカシングの活用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dirty="0">
                <a:solidFill>
                  <a:schemeClr val="accent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—</a:t>
            </a:r>
            <a:r>
              <a:rPr dirty="0" err="1">
                <a:solidFill>
                  <a:schemeClr val="accent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その人らしさを支える“まなざし”と“かかわり”のために</a:t>
            </a:r>
            <a:r>
              <a:rPr dirty="0">
                <a:solidFill>
                  <a:schemeClr val="accent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—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0000" y="2058243"/>
            <a:ext cx="432000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ja-JP" altLang="en-US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「パ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ーソナルリカバリー」という言葉をご存じですか？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メンタルヘルスに困難を抱えながらも、自分なりの意味や価値を見いだし、</a:t>
            </a:r>
            <a:r>
              <a:rPr lang="en-US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その人らしく</a:t>
            </a:r>
            <a:r>
              <a:rPr lang="en-US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”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生きていくためのプロセスを指します。</a:t>
            </a:r>
            <a:endParaRPr lang="en-US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endParaRPr lang="ja-JP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昨今、誰もがこころの問題に直面し、迷いながら生きているといっても過言ではありません。自分らしい道を歩むには、本人の力だけでは難しく、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伴走する支援者の存在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が欠かせません。</a:t>
            </a:r>
            <a:endParaRPr lang="en-US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endParaRPr lang="ja-JP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本ワークショップでは、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支援対象者が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活き活きと生きる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”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ために、専門職が現場で実践できる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まなざし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”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かかわり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”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のあり方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を、フォーカシングの視点を活かしながら共に考えます。</a:t>
            </a:r>
            <a:endParaRPr lang="en-US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endParaRPr lang="ja-JP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医療・福祉・教育・産業など、さまざまな現場で人を支える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専門職の方はもちろん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ご家族や地域で誰かを支えている方、日々の関わりの中で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支え手</a:t>
            </a:r>
            <a:r>
              <a:rPr lang="en-US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”</a:t>
            </a:r>
            <a:r>
              <a:rPr lang="ja-JP" altLang="ja-JP" sz="1500" b="1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であることを実感されている方</a:t>
            </a:r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にも、実践につながる気づきと整理の機会となるはずです。</a:t>
            </a:r>
          </a:p>
          <a:p>
            <a:pPr fontAlgn="base"/>
            <a:endParaRPr lang="en-US" altLang="ja-JP" sz="1500" dirty="0">
              <a:solidFill>
                <a:schemeClr val="accent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base"/>
            <a:r>
              <a:rPr lang="ja-JP" altLang="ja-JP" sz="1500" dirty="0">
                <a:solidFill>
                  <a:schemeClr val="accent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ご関心のある方は、ぜひご参加ください。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0000" y="7266103"/>
            <a:ext cx="6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400" b="1">
                <a:latin typeface="MS PGothic"/>
              </a:defRPr>
            </a:pPr>
            <a:r>
              <a:rPr sz="1400" dirty="0">
                <a:solidFill>
                  <a:srgbClr val="282850"/>
                </a:solidFill>
                <a:latin typeface="Yu Gothic"/>
              </a:rPr>
              <a:t>日時：11月23日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（日）（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</a:rPr>
              <a:t>10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時～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</a:rPr>
              <a:t>17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時）</a:t>
            </a:r>
            <a:r>
              <a:rPr sz="1400" dirty="0">
                <a:solidFill>
                  <a:srgbClr val="282850"/>
                </a:solidFill>
                <a:latin typeface="Yu Gothic"/>
              </a:rPr>
              <a:t>・24日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（月・祝） （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</a:rPr>
              <a:t>9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時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</a:rPr>
              <a:t>30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分～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</a:rPr>
              <a:t>15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時）</a:t>
            </a:r>
            <a:br>
              <a:rPr dirty="0"/>
            </a:br>
            <a:r>
              <a:rPr sz="1400" dirty="0" err="1">
                <a:solidFill>
                  <a:srgbClr val="282850"/>
                </a:solidFill>
                <a:latin typeface="Yu Gothic"/>
              </a:rPr>
              <a:t>会場：札幌市社会福祉総合センタ</a:t>
            </a:r>
            <a:r>
              <a:rPr sz="1400" dirty="0">
                <a:solidFill>
                  <a:srgbClr val="282850"/>
                </a:solidFill>
                <a:latin typeface="Yu Gothic"/>
              </a:rPr>
              <a:t>ー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（</a:t>
            </a:r>
            <a:r>
              <a:rPr lang="en-US" altLang="zh-TW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zh-TW" altLang="en-US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階視聴覚兼会議室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）</a:t>
            </a:r>
            <a:br>
              <a:rPr dirty="0"/>
            </a:br>
            <a:r>
              <a:rPr sz="1400" dirty="0" err="1">
                <a:solidFill>
                  <a:srgbClr val="282850"/>
                </a:solidFill>
                <a:latin typeface="Yu Gothic"/>
              </a:rPr>
              <a:t>主催：札幌フォーカシングプロジェクト</a:t>
            </a:r>
            <a:endParaRPr sz="1400" dirty="0">
              <a:solidFill>
                <a:srgbClr val="282850"/>
              </a:solidFill>
              <a:latin typeface="Yu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000" y="8433491"/>
            <a:ext cx="6480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200">
                <a:latin typeface="MS PGothic"/>
              </a:defRPr>
            </a:pP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●</a:t>
            </a:r>
            <a:r>
              <a:rPr sz="1400" dirty="0" err="1">
                <a:solidFill>
                  <a:srgbClr val="282850"/>
                </a:solidFill>
                <a:latin typeface="Yu Gothic"/>
              </a:rPr>
              <a:t>参加費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：</a:t>
            </a:r>
            <a:br>
              <a:rPr dirty="0"/>
            </a:br>
            <a:r>
              <a:rPr lang="ja-JP" altLang="en-US" dirty="0"/>
              <a:t>　</a:t>
            </a:r>
            <a:r>
              <a:rPr lang="ja-JP" altLang="en-US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一日</a:t>
            </a:r>
            <a:r>
              <a:rPr sz="1400" dirty="0">
                <a:solidFill>
                  <a:srgbClr val="282850"/>
                </a:solidFill>
                <a:latin typeface="Yu Gothic"/>
              </a:rPr>
              <a:t>日 5,000円（日本フォーカシング協会メンバーは4,500円）</a:t>
            </a:r>
            <a:br>
              <a:rPr dirty="0"/>
            </a:br>
            <a:r>
              <a:rPr lang="ja-JP" altLang="en-US" dirty="0"/>
              <a:t>　</a:t>
            </a:r>
            <a:r>
              <a:rPr sz="1400" dirty="0" err="1">
                <a:solidFill>
                  <a:srgbClr val="282850"/>
                </a:solidFill>
                <a:latin typeface="Yu Gothic"/>
              </a:rPr>
              <a:t>二日目</a:t>
            </a:r>
            <a:r>
              <a:rPr sz="1400" dirty="0">
                <a:solidFill>
                  <a:srgbClr val="282850"/>
                </a:solidFill>
                <a:latin typeface="Yu Gothic"/>
              </a:rPr>
              <a:t> 4,000円（同3,600円）</a:t>
            </a:r>
            <a:br>
              <a:rPr dirty="0"/>
            </a:br>
            <a:r>
              <a:rPr lang="ja-JP" altLang="en-US" dirty="0"/>
              <a:t>　</a:t>
            </a:r>
            <a:r>
              <a:rPr sz="1400" dirty="0" err="1">
                <a:solidFill>
                  <a:srgbClr val="282850"/>
                </a:solidFill>
                <a:latin typeface="Yu Gothic"/>
              </a:rPr>
              <a:t>両日参加</a:t>
            </a:r>
            <a:r>
              <a:rPr sz="1400" dirty="0">
                <a:solidFill>
                  <a:srgbClr val="282850"/>
                </a:solidFill>
                <a:latin typeface="Yu Gothic"/>
              </a:rPr>
              <a:t> 9,000円（同8,100円）</a:t>
            </a:r>
            <a:br>
              <a:rPr dirty="0"/>
            </a:br>
            <a:endParaRPr lang="en-US" dirty="0"/>
          </a:p>
          <a:p>
            <a:pPr>
              <a:defRPr sz="1200">
                <a:latin typeface="MS PGothic"/>
              </a:defRPr>
            </a:pPr>
            <a:r>
              <a:rPr lang="ja-JP" altLang="en-US" sz="1400" dirty="0"/>
              <a:t>●</a:t>
            </a:r>
            <a:r>
              <a:rPr sz="1400" dirty="0" err="1">
                <a:solidFill>
                  <a:srgbClr val="282850"/>
                </a:solidFill>
                <a:latin typeface="Yu Gothic"/>
              </a:rPr>
              <a:t>申込</a:t>
            </a: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：</a:t>
            </a:r>
            <a:r>
              <a:rPr lang="en-US" altLang="ja-JP" sz="1400" dirty="0">
                <a:solidFill>
                  <a:srgbClr val="282850"/>
                </a:solidFill>
                <a:latin typeface="Yu Gothic"/>
                <a:hlinkClick r:id="rId2"/>
              </a:rPr>
              <a:t>https://forms.gle/uyWMzLn3662odM2y9</a:t>
            </a:r>
            <a:endParaRPr lang="en-US" altLang="ja-JP" sz="1400" dirty="0">
              <a:solidFill>
                <a:srgbClr val="282850"/>
              </a:solidFill>
              <a:latin typeface="Yu Gothic"/>
            </a:endParaRPr>
          </a:p>
          <a:p>
            <a:pPr>
              <a:defRPr sz="1200">
                <a:latin typeface="MS PGothic"/>
              </a:defRPr>
            </a:pPr>
            <a:r>
              <a:rPr lang="ja-JP" altLang="en-US" sz="1400" dirty="0">
                <a:solidFill>
                  <a:srgbClr val="282850"/>
                </a:solidFill>
                <a:latin typeface="Yu Gothic"/>
                <a:ea typeface="游ゴシック" panose="020B0400000000000000" pitchFamily="50" charset="-128"/>
              </a:rPr>
              <a:t>　または</a:t>
            </a:r>
            <a:r>
              <a:rPr lang="ja-JP" altLang="en-US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右の</a:t>
            </a:r>
            <a:r>
              <a:rPr lang="en-US" altLang="ja-JP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コードから。締め切り：</a:t>
            </a:r>
            <a:r>
              <a:rPr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11月16日</a:t>
            </a:r>
            <a:endParaRPr lang="en-US" sz="1400" dirty="0">
              <a:solidFill>
                <a:srgbClr val="28285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defRPr sz="1200">
                <a:latin typeface="MS PGothic"/>
              </a:defRPr>
            </a:pPr>
            <a:r>
              <a:rPr lang="ja-JP" altLang="en-US" sz="1400" dirty="0">
                <a:solidFill>
                  <a:srgbClr val="2828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●問い合わせ：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info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＠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sapporo-focusing.org</a:t>
            </a:r>
            <a:endParaRPr sz="1400" dirty="0">
              <a:solidFill>
                <a:srgbClr val="28285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9" name="Picture 8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00" y="2097036"/>
            <a:ext cx="2340000" cy="2010178"/>
          </a:xfrm>
          <a:prstGeom prst="rect">
            <a:avLst/>
          </a:prstGeom>
        </p:spPr>
      </p:pic>
      <p:pic>
        <p:nvPicPr>
          <p:cNvPr id="4" name="Picture 6" descr="QR越川さんWS.png">
            <a:extLst>
              <a:ext uri="{FF2B5EF4-FFF2-40B4-BE49-F238E27FC236}">
                <a16:creationId xmlns:a16="http://schemas.microsoft.com/office/drawing/2014/main" id="{1DA6C498-6BFF-ADD0-1D5D-EB22ADE66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3538" y="8930320"/>
            <a:ext cx="1440000" cy="1440000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A15FD29F-8D33-0400-1D64-A6A79A892707}"/>
              </a:ext>
            </a:extLst>
          </p:cNvPr>
          <p:cNvSpPr txBox="1"/>
          <p:nvPr/>
        </p:nvSpPr>
        <p:spPr>
          <a:xfrm>
            <a:off x="4860000" y="4384918"/>
            <a:ext cx="2340000" cy="2462213"/>
          </a:xfrm>
          <a:prstGeom prst="rect">
            <a:avLst/>
          </a:prstGeom>
          <a:noFill/>
          <a:ln w="6350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defRPr sz="1200">
                <a:latin typeface="MS PGothic"/>
              </a:defRPr>
            </a:pPr>
            <a:r>
              <a:rPr lang="ja-JP" altLang="en-US" sz="1400" dirty="0">
                <a:solidFill>
                  <a:srgbClr val="282850"/>
                </a:solidFill>
                <a:latin typeface="Yu Gothic"/>
              </a:rPr>
              <a:t>講師：</a:t>
            </a:r>
            <a:r>
              <a:rPr lang="ja-JP" altLang="en-US" sz="1400" dirty="0">
                <a:solidFill>
                  <a:schemeClr val="accent1">
                    <a:lumMod val="50000"/>
                  </a:schemeClr>
                </a:solidFill>
              </a:rPr>
              <a:t>越川陽介さん</a:t>
            </a:r>
            <a:endParaRPr lang="en-US" altLang="ja-JP" sz="1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 sz="1200">
                <a:latin typeface="MS PGothic"/>
              </a:defRPr>
            </a:pPr>
            <a:r>
              <a:rPr lang="ja-JP" altLang="en-US" sz="1400" dirty="0">
                <a:solidFill>
                  <a:schemeClr val="accent1">
                    <a:lumMod val="50000"/>
                  </a:schemeClr>
                </a:solidFill>
              </a:rPr>
              <a:t>　関西医科大学医学部研究員、医学博士、臨床心理士、公認心理師、</a:t>
            </a:r>
            <a:r>
              <a:rPr lang="en-US" altLang="ja-JP" sz="1400" dirty="0">
                <a:solidFill>
                  <a:schemeClr val="accent1">
                    <a:lumMod val="50000"/>
                  </a:schemeClr>
                </a:solidFill>
              </a:rPr>
              <a:t>TIFI</a:t>
            </a:r>
            <a:r>
              <a:rPr lang="ja-JP" altLang="en-US" sz="1400" dirty="0">
                <a:solidFill>
                  <a:schemeClr val="accent1">
                    <a:lumMod val="50000"/>
                  </a:schemeClr>
                </a:solidFill>
              </a:rPr>
              <a:t>認定フォーカシングトレーナー、日本フォーカシング協会事務局次長、日本未病学会メンタルヘルス部会代表、日本人間性心理学会機関誌編集委員、日本うつ病学会うつ病ガイドライン維持期班</a:t>
            </a:r>
            <a:endParaRPr sz="1400" dirty="0">
              <a:solidFill>
                <a:schemeClr val="accent1">
                  <a:lumMod val="50000"/>
                </a:schemeClr>
              </a:solidFill>
              <a:latin typeface="Yu Gothic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58F3D36-FD06-15D9-6D04-96F4164A7139}"/>
              </a:ext>
            </a:extLst>
          </p:cNvPr>
          <p:cNvCxnSpPr>
            <a:cxnSpLocks/>
          </p:cNvCxnSpPr>
          <p:nvPr/>
        </p:nvCxnSpPr>
        <p:spPr>
          <a:xfrm flipV="1">
            <a:off x="436462" y="1812575"/>
            <a:ext cx="6763538" cy="23991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390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Yu Gothic</vt:lpstr>
      <vt:lpstr>Yu Gothic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Yoshihiro Nishioka</dc:creator>
  <cp:keywords/>
  <dc:description>generated using python-pptx</dc:description>
  <cp:lastModifiedBy>Yoshihiro Nishioka</cp:lastModifiedBy>
  <cp:revision>8</cp:revision>
  <dcterms:created xsi:type="dcterms:W3CDTF">2013-01-27T09:14:16Z</dcterms:created>
  <dcterms:modified xsi:type="dcterms:W3CDTF">2025-06-23T11:06:12Z</dcterms:modified>
  <cp:category/>
</cp:coreProperties>
</file>